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embeddedFontLst>
    <p:embeddedFont>
      <p:font typeface="Bodoni" pitchFamily="2" charset="0"/>
      <p:regular r:id="rId67"/>
      <p:bold r:id="rId68"/>
      <p:italic r:id="rId69"/>
      <p:boldItalic r:id="rId70"/>
    </p:embeddedFont>
    <p:embeddedFont>
      <p:font typeface="Book Antiqua" panose="02040602050305030304" pitchFamily="18" charset="0"/>
      <p:regular r:id="rId71"/>
      <p:bold r:id="rId72"/>
      <p:italic r:id="rId73"/>
      <p:boldItalic r:id="rId74"/>
    </p:embeddedFont>
    <p:embeddedFont>
      <p:font typeface="Helvetica Neue" panose="02000503000000020004" pitchFamily="2" charset="0"/>
      <p:regular r:id="rId75"/>
      <p:bold r:id="rId76"/>
      <p:italic r:id="rId77"/>
      <p:boldItalic r:id="rId78"/>
    </p:embeddedFont>
    <p:embeddedFont>
      <p:font typeface="Noto Sans Symbols" pitchFamily="2" charset="0"/>
      <p:regular r:id="rId79"/>
      <p:bold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3Y5OrSoj0zBOHBoLDXgP5N1Zl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A4C007-E132-475D-B6C3-0D11B6C83B9A}">
  <a:tblStyle styleId="{0CA4C007-E132-475D-B6C3-0D11B6C83B9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6F1EB-E22F-4203-895D-BF4B7D02D0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theme" Target="theme/theme1.xml"/><Relationship Id="rId61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Pitch predicted by sex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Pitch as a function of sex</a:t>
            </a:r>
            <a:endParaRPr/>
          </a:p>
        </p:txBody>
      </p:sp>
      <p:sp>
        <p:nvSpPr>
          <p:cNvPr id="134" name="Google Shape;13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6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6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5"/>
          <p:cNvSpPr txBox="1">
            <a:spLocks noGrp="1"/>
          </p:cNvSpPr>
          <p:nvPr>
            <p:ph type="title"/>
          </p:nvPr>
        </p:nvSpPr>
        <p:spPr>
          <a:xfrm>
            <a:off x="595745" y="4800600"/>
            <a:ext cx="109728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5"/>
          <p:cNvSpPr>
            <a:spLocks noGrp="1"/>
          </p:cNvSpPr>
          <p:nvPr>
            <p:ph type="pic" idx="2"/>
          </p:nvPr>
        </p:nvSpPr>
        <p:spPr>
          <a:xfrm>
            <a:off x="595745" y="612775"/>
            <a:ext cx="10972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75"/>
          <p:cNvSpPr txBox="1">
            <a:spLocks noGrp="1"/>
          </p:cNvSpPr>
          <p:nvPr>
            <p:ph type="body" idx="1"/>
          </p:nvPr>
        </p:nvSpPr>
        <p:spPr>
          <a:xfrm>
            <a:off x="595745" y="5367338"/>
            <a:ext cx="109728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6"/>
          <p:cNvSpPr txBox="1">
            <a:spLocks noGrp="1"/>
          </p:cNvSpPr>
          <p:nvPr>
            <p:ph type="body" idx="1"/>
          </p:nvPr>
        </p:nvSpPr>
        <p:spPr>
          <a:xfrm rot="5400000">
            <a:off x="3604418" y="-1851818"/>
            <a:ext cx="49831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7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8"/>
          <p:cNvSpPr txBox="1">
            <a:spLocks noGrp="1"/>
          </p:cNvSpPr>
          <p:nvPr>
            <p:ph type="body" idx="1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" name="Google Shape;26;p68"/>
          <p:cNvSpPr txBox="1">
            <a:spLocks noGrp="1"/>
          </p:cNvSpPr>
          <p:nvPr>
            <p:ph type="body" idx="2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pic>
        <p:nvPicPr>
          <p:cNvPr id="27" name="Google Shape;27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9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9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1" name="Google Shape;31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0"/>
          <p:cNvSpPr txBox="1">
            <a:spLocks noGrp="1"/>
          </p:cNvSpPr>
          <p:nvPr>
            <p:ph type="body" idx="1"/>
          </p:nvPr>
        </p:nvSpPr>
        <p:spPr>
          <a:xfrm>
            <a:off x="609600" y="1254697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70"/>
          <p:cNvSpPr txBox="1">
            <a:spLocks noGrp="1"/>
          </p:cNvSpPr>
          <p:nvPr>
            <p:ph type="body" idx="2"/>
          </p:nvPr>
        </p:nvSpPr>
        <p:spPr>
          <a:xfrm>
            <a:off x="609600" y="1999491"/>
            <a:ext cx="5386917" cy="412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6" name="Google Shape;36;p70"/>
          <p:cNvSpPr txBox="1">
            <a:spLocks noGrp="1"/>
          </p:cNvSpPr>
          <p:nvPr>
            <p:ph type="body" idx="3"/>
          </p:nvPr>
        </p:nvSpPr>
        <p:spPr>
          <a:xfrm>
            <a:off x="6193369" y="125469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70"/>
          <p:cNvSpPr txBox="1">
            <a:spLocks noGrp="1"/>
          </p:cNvSpPr>
          <p:nvPr>
            <p:ph type="body" idx="4"/>
          </p:nvPr>
        </p:nvSpPr>
        <p:spPr>
          <a:xfrm>
            <a:off x="6193369" y="1999491"/>
            <a:ext cx="5389033" cy="412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38" name="Google Shape;38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saic with Caption">
  <p:cSld name="Mosaic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1"/>
          <p:cNvSpPr/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1"/>
          <p:cNvSpPr/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1"/>
          <p:cNvSpPr/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1"/>
          <p:cNvSpPr>
            <a:spLocks noGrp="1"/>
          </p:cNvSpPr>
          <p:nvPr>
            <p:ph type="pic" idx="2"/>
          </p:nvPr>
        </p:nvSpPr>
        <p:spPr>
          <a:xfrm>
            <a:off x="7538375" y="4496738"/>
            <a:ext cx="2253380" cy="163893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71"/>
          <p:cNvSpPr>
            <a:spLocks noGrp="1"/>
          </p:cNvSpPr>
          <p:nvPr>
            <p:ph type="pic" idx="3"/>
          </p:nvPr>
        </p:nvSpPr>
        <p:spPr>
          <a:xfrm>
            <a:off x="7538375" y="971967"/>
            <a:ext cx="2253380" cy="163575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1"/>
          <p:cNvSpPr>
            <a:spLocks noGrp="1"/>
          </p:cNvSpPr>
          <p:nvPr>
            <p:ph type="pic" idx="4"/>
          </p:nvPr>
        </p:nvSpPr>
        <p:spPr>
          <a:xfrm>
            <a:off x="9936127" y="2733854"/>
            <a:ext cx="2253380" cy="1637841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71"/>
          <p:cNvSpPr txBox="1">
            <a:spLocks noGrp="1"/>
          </p:cNvSpPr>
          <p:nvPr>
            <p:ph type="body" idx="1"/>
          </p:nvPr>
        </p:nvSpPr>
        <p:spPr>
          <a:xfrm>
            <a:off x="630135" y="981113"/>
            <a:ext cx="6500261" cy="516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8" name="Google Shape;48;p71"/>
          <p:cNvSpPr txBox="1">
            <a:spLocks noGrp="1"/>
          </p:cNvSpPr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4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4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74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5"/>
          <p:cNvSpPr txBox="1">
            <a:spLocks noGrp="1"/>
          </p:cNvSpPr>
          <p:nvPr>
            <p:ph type="body" idx="1"/>
          </p:nvPr>
        </p:nvSpPr>
        <p:spPr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" name="Google Shape;12;p65"/>
          <p:cNvCxnSpPr/>
          <p:nvPr/>
        </p:nvCxnSpPr>
        <p:spPr>
          <a:xfrm>
            <a:off x="0" y="62230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8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65"/>
          <p:cNvSpPr txBox="1"/>
          <p:nvPr/>
        </p:nvSpPr>
        <p:spPr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>
                <a:solidFill>
                  <a:srgbClr val="8E0000"/>
                </a:solidFill>
                <a:latin typeface="Arial"/>
                <a:ea typeface="Arial"/>
                <a:cs typeface="Arial"/>
                <a:sym typeface="Arial"/>
              </a:rPr>
              <a:t>Information Sciences Institute</a:t>
            </a:r>
            <a:endParaRPr/>
          </a:p>
        </p:txBody>
      </p:sp>
      <p:pic>
        <p:nvPicPr>
          <p:cNvPr id="14" name="Google Shape;14;p65"/>
          <p:cNvPicPr preferRelativeResize="0"/>
          <p:nvPr/>
        </p:nvPicPr>
        <p:blipFill rotWithShape="1">
          <a:blip r:embed="rId13">
            <a:alphaModFix/>
          </a:blip>
          <a:srcRect t="6665" b="13334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3600">
                <a:solidFill>
                  <a:srgbClr val="7F7F7F"/>
                </a:solidFill>
              </a:rPr>
              <a:t>DSCI-531: FAIRNESS IN ARTIFICIAL INTELLIGENCE</a:t>
            </a:r>
            <a:br>
              <a:rPr lang="en-US" sz="4000"/>
            </a:br>
            <a:br>
              <a:rPr lang="en-US"/>
            </a:br>
            <a:br>
              <a:rPr lang="en-US"/>
            </a:br>
            <a:r>
              <a:rPr lang="en-US"/>
              <a:t>SUPERVISED LEARNING</a:t>
            </a:r>
            <a:br>
              <a:rPr lang="en-US"/>
            </a:br>
            <a:endParaRPr/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993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 dirty="0"/>
              <a:t>Keith Burghardt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January 24, 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Fitting model to the data</a:t>
            </a:r>
            <a:endParaRPr/>
          </a:p>
        </p:txBody>
      </p:sp>
      <p:pic>
        <p:nvPicPr>
          <p:cNvPr id="160" name="Google Shape;160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53315" y="1347794"/>
            <a:ext cx="69246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0"/>
          <p:cNvSpPr txBox="1"/>
          <p:nvPr/>
        </p:nvSpPr>
        <p:spPr>
          <a:xfrm>
            <a:off x="1961321" y="4261900"/>
            <a:ext cx="768096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R-squared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(R2)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reflects how much variance in data is accounted for by differences between males and females.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R2 = 92% of variance explained. Closer to 1 is better, but realistically, it won’t be that high.</a:t>
            </a:r>
            <a:endParaRPr/>
          </a:p>
        </p:txBody>
      </p:sp>
      <p:sp>
        <p:nvSpPr>
          <p:cNvPr id="162" name="Google Shape;162;p10"/>
          <p:cNvSpPr/>
          <p:nvPr/>
        </p:nvSpPr>
        <p:spPr>
          <a:xfrm>
            <a:off x="3470788" y="3283974"/>
            <a:ext cx="2172928" cy="275303"/>
          </a:xfrm>
          <a:prstGeom prst="rect">
            <a:avLst/>
          </a:prstGeom>
          <a:solidFill>
            <a:srgbClr val="FFFF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Fitting model to the data</a:t>
            </a:r>
            <a:endParaRPr/>
          </a:p>
        </p:txBody>
      </p:sp>
      <p:pic>
        <p:nvPicPr>
          <p:cNvPr id="168" name="Google Shape;168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53315" y="1362082"/>
            <a:ext cx="69246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/>
        </p:nvSpPr>
        <p:spPr>
          <a:xfrm>
            <a:off x="1961321" y="4261900"/>
            <a:ext cx="768096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Adjusted R-squared 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(R2)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for the complexity of the model: reflects how much variance in data is accounted for by the model considering how many variables it uses.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2684206" y="3559277"/>
            <a:ext cx="2792361" cy="275303"/>
          </a:xfrm>
          <a:prstGeom prst="rect">
            <a:avLst/>
          </a:prstGeom>
          <a:solidFill>
            <a:srgbClr val="FFFF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Coefficient of determination – R2</a:t>
            </a:r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body" idx="1"/>
          </p:nvPr>
        </p:nvSpPr>
        <p:spPr>
          <a:xfrm>
            <a:off x="609601" y="1146052"/>
            <a:ext cx="10980929" cy="170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much of the variation in y is explained by the variation in x? </a:t>
            </a:r>
            <a:r>
              <a:rPr lang="en-US" sz="2400"/>
              <a:t>E.g., how much of the variation in pitch is explained by differences between males and females?</a:t>
            </a:r>
            <a:endParaRPr sz="2200"/>
          </a:p>
        </p:txBody>
      </p:sp>
      <p:sp>
        <p:nvSpPr>
          <p:cNvPr id="177" name="Google Shape;177;p12"/>
          <p:cNvSpPr txBox="1"/>
          <p:nvPr/>
        </p:nvSpPr>
        <p:spPr>
          <a:xfrm>
            <a:off x="7688911" y="3609949"/>
            <a:ext cx="3570873" cy="8510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889" y="2482418"/>
            <a:ext cx="7169757" cy="352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6996" y="2248631"/>
            <a:ext cx="208597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Fitting a model to data</a:t>
            </a:r>
            <a:endParaRPr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7130" y="2203262"/>
            <a:ext cx="5141108" cy="344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60545"/>
          <a:stretch/>
        </p:blipFill>
        <p:spPr>
          <a:xfrm>
            <a:off x="2046581" y="888760"/>
            <a:ext cx="6924675" cy="107101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3"/>
          <p:cNvSpPr txBox="1"/>
          <p:nvPr/>
        </p:nvSpPr>
        <p:spPr>
          <a:xfrm>
            <a:off x="946205" y="2687540"/>
            <a:ext cx="13171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intercept</a:t>
            </a:r>
            <a:endParaRPr/>
          </a:p>
        </p:txBody>
      </p:sp>
      <p:cxnSp>
        <p:nvCxnSpPr>
          <p:cNvPr id="188" name="Google Shape;188;p13"/>
          <p:cNvCxnSpPr>
            <a:stCxn id="187" idx="3"/>
          </p:cNvCxnSpPr>
          <p:nvPr/>
        </p:nvCxnSpPr>
        <p:spPr>
          <a:xfrm>
            <a:off x="2263360" y="2918373"/>
            <a:ext cx="1569300" cy="79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9" name="Google Shape;189;p13"/>
          <p:cNvSpPr txBox="1"/>
          <p:nvPr/>
        </p:nvSpPr>
        <p:spPr>
          <a:xfrm>
            <a:off x="7077789" y="2945799"/>
            <a:ext cx="24571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Coefficient (slope)</a:t>
            </a:r>
            <a:endParaRPr/>
          </a:p>
        </p:txBody>
      </p:sp>
      <p:cxnSp>
        <p:nvCxnSpPr>
          <p:cNvPr id="190" name="Google Shape;190;p13"/>
          <p:cNvCxnSpPr>
            <a:stCxn id="189" idx="1"/>
          </p:cNvCxnSpPr>
          <p:nvPr/>
        </p:nvCxnSpPr>
        <p:spPr>
          <a:xfrm flipH="1">
            <a:off x="6209889" y="3176631"/>
            <a:ext cx="867900" cy="147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" name="Google Shape;191;p13"/>
          <p:cNvCxnSpPr>
            <a:stCxn id="189" idx="1"/>
          </p:cNvCxnSpPr>
          <p:nvPr/>
        </p:nvCxnSpPr>
        <p:spPr>
          <a:xfrm rot="10800000">
            <a:off x="4333389" y="1959832"/>
            <a:ext cx="2744400" cy="12168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Significance – p-value</a:t>
            </a:r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body" idx="1"/>
          </p:nvPr>
        </p:nvSpPr>
        <p:spPr>
          <a:xfrm>
            <a:off x="609601" y="1887794"/>
            <a:ext cx="10980929" cy="423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Could a null hypothesis, rather than regression, explain the data?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Null hypothesis: sex has no effect on pitch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P-value: probability our data could be observed given that the null hypothesis is true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With p-value = 0.002, this probability is very low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Then the alternative hypothesis “Sex affects pitch” is more likely.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🡪 The regression result is statistically significant</a:t>
            </a:r>
            <a:endParaRPr/>
          </a:p>
        </p:txBody>
      </p:sp>
      <p:pic>
        <p:nvPicPr>
          <p:cNvPr id="198" name="Google Shape;198;p14"/>
          <p:cNvPicPr preferRelativeResize="0"/>
          <p:nvPr/>
        </p:nvPicPr>
        <p:blipFill rotWithShape="1">
          <a:blip r:embed="rId3">
            <a:alphaModFix/>
          </a:blip>
          <a:srcRect b="60545"/>
          <a:stretch/>
        </p:blipFill>
        <p:spPr>
          <a:xfrm>
            <a:off x="2046581" y="888760"/>
            <a:ext cx="6924675" cy="107101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4"/>
          <p:cNvSpPr/>
          <p:nvPr/>
        </p:nvSpPr>
        <p:spPr>
          <a:xfrm>
            <a:off x="6528620" y="1612491"/>
            <a:ext cx="1307690" cy="275303"/>
          </a:xfrm>
          <a:prstGeom prst="rect">
            <a:avLst/>
          </a:prstGeom>
          <a:solidFill>
            <a:srgbClr val="FFFF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regression model</a:t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2790908" y="2583886"/>
            <a:ext cx="60734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pitch ~ sex + age + dialect+ </a:t>
            </a:r>
            <a:r>
              <a:rPr lang="en-US" sz="4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multi-dimensional model</a:t>
            </a:r>
            <a:endParaRPr/>
          </a:p>
        </p:txBody>
      </p:sp>
      <p:pic>
        <p:nvPicPr>
          <p:cNvPr id="211" name="Google Shape;211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13969" y="1264444"/>
            <a:ext cx="457200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ISSUES TO CONSIDER WHEN USING REGRESSION 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Assumptions of linear models</a:t>
            </a:r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133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Linearity – dependent variable is assumed to be a linear combination of the independent variables/features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Ideally, residuals are normally distributed around 0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224" name="Google Shape;22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95" y="2558281"/>
            <a:ext cx="4808952" cy="366836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8"/>
          <p:cNvSpPr txBox="1"/>
          <p:nvPr/>
        </p:nvSpPr>
        <p:spPr>
          <a:xfrm>
            <a:off x="1614114" y="2341405"/>
            <a:ext cx="22944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Errors (residuals)</a:t>
            </a:r>
            <a:endParaRPr/>
          </a:p>
        </p:txBody>
      </p:sp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4452" y="2567698"/>
            <a:ext cx="5719471" cy="364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8"/>
          <p:cNvSpPr txBox="1"/>
          <p:nvPr/>
        </p:nvSpPr>
        <p:spPr>
          <a:xfrm>
            <a:off x="7665057" y="2348249"/>
            <a:ext cx="17983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Residual plot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the residuals!</a:t>
            </a:r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body" idx="1"/>
          </p:nvPr>
        </p:nvSpPr>
        <p:spPr>
          <a:xfrm>
            <a:off x="609602" y="1146051"/>
            <a:ext cx="6554523" cy="498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Did you miss an important fixed effect that interacts with whatever fixed effects you already have in your model?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Perform a nonlinear transformation of your outcome, e.g., by taking the log-transform.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Perform a nonlinear transformation of the fixed effects. E.g., if age were related to pitch in a U-shaped way, then you could add age and age2 (age-squared) as predictors.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If you’re seeing stripes in the residual plot, then you’re most likely dealing with some kind of categorical data – use a different class of models, such as logistic models</a:t>
            </a:r>
            <a:endParaRPr/>
          </a:p>
        </p:txBody>
      </p:sp>
      <p:pic>
        <p:nvPicPr>
          <p:cNvPr id="234" name="Google Shape;234;p19"/>
          <p:cNvPicPr preferRelativeResize="0"/>
          <p:nvPr/>
        </p:nvPicPr>
        <p:blipFill rotWithShape="1">
          <a:blip r:embed="rId3">
            <a:alphaModFix/>
          </a:blip>
          <a:srcRect l="5618"/>
          <a:stretch/>
        </p:blipFill>
        <p:spPr>
          <a:xfrm>
            <a:off x="7060757" y="2381843"/>
            <a:ext cx="5016362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9"/>
          <p:cNvSpPr/>
          <p:nvPr/>
        </p:nvSpPr>
        <p:spPr>
          <a:xfrm>
            <a:off x="7585544" y="1463352"/>
            <a:ext cx="438116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your residuals look like this, the linearity assumption is violated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Supervised vs unsupervised learning</a:t>
            </a:r>
            <a:endParaRPr/>
          </a:p>
        </p:txBody>
      </p:sp>
      <p:pic>
        <p:nvPicPr>
          <p:cNvPr id="77" name="Google Shape;77;p2" descr="Supervised Learning Definition | DeepAI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27942" y="1874904"/>
            <a:ext cx="8300368" cy="351710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 txBox="1"/>
          <p:nvPr/>
        </p:nvSpPr>
        <p:spPr>
          <a:xfrm>
            <a:off x="609600" y="977764"/>
            <a:ext cx="104544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8226" marR="3081" lvl="0" indent="-120910" algn="l" rtl="0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sample/training data and their given class labels or categories, is it possible to train a model that generalizes over unseen data to decide what class the sample belongs to?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9222581" y="1741215"/>
            <a:ext cx="23217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</a:t>
            </a:r>
            <a:endParaRPr/>
          </a:p>
        </p:txBody>
      </p:sp>
      <p:sp>
        <p:nvSpPr>
          <p:cNvPr id="80" name="Google Shape;80;p2"/>
          <p:cNvSpPr txBox="1"/>
          <p:nvPr/>
        </p:nvSpPr>
        <p:spPr>
          <a:xfrm>
            <a:off x="9325446" y="2948509"/>
            <a:ext cx="232171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response/outcome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</a:t>
            </a:r>
            <a:endParaRPr/>
          </a:p>
        </p:txBody>
      </p:sp>
      <p:sp>
        <p:nvSpPr>
          <p:cNvPr id="81" name="Google Shape;81;p2"/>
          <p:cNvSpPr txBox="1"/>
          <p:nvPr/>
        </p:nvSpPr>
        <p:spPr>
          <a:xfrm>
            <a:off x="2386013" y="5522119"/>
            <a:ext cx="19911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DeepAI.org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Assumptions of linear models: absence of collinearity</a:t>
            </a:r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two fixed effects are correlated with each other, they are </a:t>
            </a:r>
            <a:r>
              <a:rPr lang="en-US" b="1"/>
              <a:t>collinear</a:t>
            </a:r>
            <a:r>
              <a:rPr lang="en-US"/>
              <a:t>.</a:t>
            </a:r>
            <a:endParaRPr/>
          </a:p>
          <a:p>
            <a:pPr marL="114300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intelligence ~ syllables per second + words per second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Fixed effects are correlated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Different linear combinations of fixed effects can produce the same response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Cannot interpret coefficients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PCA, feature selection, etc. to choose a smaller set of explanatory fixed effects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42" name="Google Shape;242;p20"/>
          <p:cNvSpPr/>
          <p:nvPr/>
        </p:nvSpPr>
        <p:spPr>
          <a:xfrm>
            <a:off x="7935402" y="1773141"/>
            <a:ext cx="389614" cy="294198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5661329" y="1773141"/>
            <a:ext cx="434671" cy="37371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Homoskedasticity</a:t>
            </a:r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Unequal variances: Does the variance of the data stage the same across the range of predicted values (homoscedasticity) or does it change (heteroskedasticity).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Consider log-transforming the data.</a:t>
            </a:r>
            <a:endParaRPr/>
          </a:p>
        </p:txBody>
      </p:sp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469" y="3092744"/>
            <a:ext cx="3945988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2949" y="3068891"/>
            <a:ext cx="390533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/>
          <p:nvPr/>
        </p:nvSpPr>
        <p:spPr>
          <a:xfrm>
            <a:off x="2719062" y="2901015"/>
            <a:ext cx="16376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homoscedastic</a:t>
            </a: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7672724" y="2816713"/>
            <a:ext cx="16590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heteroscedastic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Normality of residuals</a:t>
            </a:r>
            <a:endParaRPr/>
          </a:p>
        </p:txBody>
      </p:sp>
      <p:sp>
        <p:nvSpPr>
          <p:cNvPr id="259" name="Google Shape;259;p22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Does the distribution of residuals look normal?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Least important: linear models are robust to violations of normality</a:t>
            </a:r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1627" y="2433030"/>
            <a:ext cx="3437112" cy="327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7469" y="3092744"/>
            <a:ext cx="3437112" cy="27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/>
        </p:nvSpPr>
        <p:spPr>
          <a:xfrm>
            <a:off x="7959256" y="2433030"/>
            <a:ext cx="22752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of residuals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2528515" y="2579806"/>
            <a:ext cx="14870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Residuals plot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Outliers</a:t>
            </a:r>
            <a:endParaRPr/>
          </a:p>
        </p:txBody>
      </p:sp>
      <p:sp>
        <p:nvSpPr>
          <p:cNvPr id="269" name="Google Shape;269;p23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Influential points: does leaving one data point out substantially change regression coefficients?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Outliers that lie away from the center of the cloud in the x-direction are called high leverage points.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point is influential if including or excluding the point would considerably change the slope of the regression line.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 not exclude them from analysis, unless there is an obvious error with the 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outliers</a:t>
            </a:r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463295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800"/>
              <a:buChar char="•"/>
            </a:pPr>
            <a:r>
              <a:rPr lang="en-US">
                <a:solidFill>
                  <a:srgbClr val="366092"/>
                </a:solidFill>
              </a:rPr>
              <a:t>How do outliers affect the regression line in this plot?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To answer, consider what the regression line would be without the outliers.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(top) Outliers pull the regression line away from the observations in the larger group of data.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(bottom) This outlier does not influence the regression line</a:t>
            </a:r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9860" y="999229"/>
            <a:ext cx="3217544" cy="258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9860" y="3754884"/>
            <a:ext cx="3217544" cy="2463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outliers: influential points</a:t>
            </a:r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body" idx="1"/>
          </p:nvPr>
        </p:nvSpPr>
        <p:spPr>
          <a:xfrm>
            <a:off x="609600" y="1243587"/>
            <a:ext cx="5638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800"/>
              <a:buChar char="•"/>
            </a:pPr>
            <a:r>
              <a:rPr lang="en-US">
                <a:solidFill>
                  <a:srgbClr val="366092"/>
                </a:solidFill>
              </a:rPr>
              <a:t>How do outliers affect the regression line in this plot?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Without the outlier, there is no observable relationship between x and y.</a:t>
            </a:r>
            <a:endParaRPr sz="24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Influential points: does leaving one data point out substantially change regression coefficients?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 not exclude them from analysis, unless there is an obvious error with the data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84" name="Google Shape;284;p2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11060" y="1159988"/>
            <a:ext cx="3510280" cy="274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1060" y="3949902"/>
            <a:ext cx="3510280" cy="1748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Independence assumption</a:t>
            </a:r>
            <a:endParaRPr/>
          </a:p>
        </p:txBody>
      </p:sp>
      <p:sp>
        <p:nvSpPr>
          <p:cNvPr id="292" name="Google Shape;292;p26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Most important assumption for linear models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data point is independent of others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i.e., comes from a different subject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aphicFrame>
        <p:nvGraphicFramePr>
          <p:cNvPr id="293" name="Google Shape;293;p26"/>
          <p:cNvGraphicFramePr/>
          <p:nvPr/>
        </p:nvGraphicFramePr>
        <p:xfrm>
          <a:off x="5116269" y="306522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{0CA4C007-E132-475D-B6C3-0D11B6C83B9A}</a:tableStyleId>
              </a:tblPr>
              <a:tblGrid>
                <a:gridCol w="106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Subject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Age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Voice.Pitch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252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244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35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240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233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212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204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94" name="Google Shape;294;p26"/>
          <p:cNvGraphicFramePr/>
          <p:nvPr/>
        </p:nvGraphicFramePr>
        <p:xfrm>
          <a:off x="846417" y="308509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{0CA4C007-E132-475D-B6C3-0D11B6C83B9A}</a:tableStyleId>
              </a:tblPr>
              <a:tblGrid>
                <a:gridCol w="106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Subject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Sex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Voice.Pitch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233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Female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204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Female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242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130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112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142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5" name="Google Shape;295;p26"/>
          <p:cNvSpPr txBox="1"/>
          <p:nvPr/>
        </p:nvSpPr>
        <p:spPr>
          <a:xfrm>
            <a:off x="2454269" y="2711792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1</a:t>
            </a:r>
            <a:endParaRPr/>
          </a:p>
        </p:txBody>
      </p:sp>
      <p:sp>
        <p:nvSpPr>
          <p:cNvPr id="296" name="Google Shape;296;p26"/>
          <p:cNvSpPr txBox="1"/>
          <p:nvPr/>
        </p:nvSpPr>
        <p:spPr>
          <a:xfrm>
            <a:off x="6542711" y="2715762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MIXED EFFECTS MODELS</a:t>
            </a:r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Independence assumption is often violated!</a:t>
            </a:r>
            <a:endParaRPr/>
          </a:p>
        </p:txBody>
      </p:sp>
      <p:sp>
        <p:nvSpPr>
          <p:cNvPr id="308" name="Google Shape;308;p28"/>
          <p:cNvSpPr txBox="1">
            <a:spLocks noGrp="1"/>
          </p:cNvSpPr>
          <p:nvPr>
            <p:ph type="body" idx="1"/>
          </p:nvPr>
        </p:nvSpPr>
        <p:spPr>
          <a:xfrm>
            <a:off x="609602" y="1146051"/>
            <a:ext cx="6362698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More complex research questions require collecting multiple responses from the same subject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But, multiple responses from the same subject cannot be regarded as independent from each other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Every person has a slightly different voice pitch, and this idiosyncratic factor will affect all responses from the same subject, making them inter-dependent rather than independent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309" name="Google Shape;309;p28"/>
          <p:cNvGraphicFramePr/>
          <p:nvPr/>
        </p:nvGraphicFramePr>
        <p:xfrm>
          <a:off x="7696967" y="1043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{6166F1EB-E22F-4203-895D-BF4B7D02D03F}</a:tableStyleId>
              </a:tblPr>
              <a:tblGrid>
                <a:gridCol w="99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subject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gender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scenario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213.3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204.5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285.1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259.7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203.9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286.9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229.7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237.3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236.8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267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M4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110.7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M4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123.6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M4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229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M4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114.9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4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M4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112.2</a:t>
                      </a:r>
                      <a:endParaRPr/>
                    </a:p>
                  </a:txBody>
                  <a:tcPr marL="4250" marR="4250" marT="4250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Independence assumption is often violated</a:t>
            </a:r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Research question: Does politeness affect pitch</a:t>
            </a:r>
            <a:r>
              <a:rPr lang="en-US"/>
              <a:t>?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	pitch ~ politeness + sex + ε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subject gives multiple responses: </a:t>
            </a:r>
            <a:r>
              <a:rPr lang="en-US" b="1"/>
              <a:t>polite</a:t>
            </a:r>
            <a:r>
              <a:rPr lang="en-US"/>
              <a:t> and </a:t>
            </a:r>
            <a:r>
              <a:rPr lang="en-US" b="1"/>
              <a:t>informal</a:t>
            </a:r>
            <a:r>
              <a:rPr lang="en-US"/>
              <a:t> response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Multiple responses from the same subject cannot be regarded as independent from each other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Every person has a slightly different voice pitch, and this idiosyncratic factor will affect all responses from the same subject, making them inter-dependent rather than independent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 a random effect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This allows us to resolve this non-independence by assuming a different “baseline” pitch for each subject.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regression?</a:t>
            </a:r>
            <a:endParaRPr/>
          </a:p>
        </p:txBody>
      </p:sp>
      <p:sp>
        <p:nvSpPr>
          <p:cNvPr id="87" name="Google Shape;87;p3"/>
          <p:cNvSpPr txBox="1">
            <a:spLocks noGrp="1"/>
          </p:cNvSpPr>
          <p:nvPr>
            <p:ph type="body" idx="1"/>
          </p:nvPr>
        </p:nvSpPr>
        <p:spPr>
          <a:xfrm>
            <a:off x="609601" y="3599907"/>
            <a:ext cx="10980929" cy="2526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(Linear) regression models data as a line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Increasing independent variable x increases (or decreases) the outcome 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Modeling monotonic relationships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Powerful and flexible tool for understanding the world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Creates an </a:t>
            </a:r>
            <a:r>
              <a:rPr lang="en-US" b="1"/>
              <a:t>interpretable</a:t>
            </a:r>
            <a:r>
              <a:rPr lang="en-US"/>
              <a:t> model that </a:t>
            </a:r>
            <a:r>
              <a:rPr lang="en-US" b="1"/>
              <a:t>explains</a:t>
            </a:r>
            <a:r>
              <a:rPr lang="en-US"/>
              <a:t> the data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3838389" y="997889"/>
            <a:ext cx="3966011" cy="2710946"/>
            <a:chOff x="9366700" y="1581941"/>
            <a:chExt cx="2573653" cy="1841061"/>
          </a:xfrm>
        </p:grpSpPr>
        <p:pic>
          <p:nvPicPr>
            <p:cNvPr id="89" name="Google Shape;8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725765" y="1275951"/>
              <a:ext cx="1715636" cy="2327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3"/>
            <p:cNvSpPr txBox="1"/>
            <p:nvPr/>
          </p:nvSpPr>
          <p:spPr>
            <a:xfrm>
              <a:off x="9366700" y="3115225"/>
              <a:ext cx="2573653" cy="3077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Source: US General Social Survey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Lots of individual variation</a:t>
            </a:r>
            <a:endParaRPr/>
          </a:p>
        </p:txBody>
      </p:sp>
      <p:pic>
        <p:nvPicPr>
          <p:cNvPr id="321" name="Google Shape;321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97749" y="1146175"/>
            <a:ext cx="8204440" cy="497998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/>
          <p:nvPr/>
        </p:nvSpPr>
        <p:spPr>
          <a:xfrm>
            <a:off x="3823761" y="867616"/>
            <a:ext cx="3831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mixed_effect_on_politness_data.ipynb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 individual differences with random effects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 individual differences by assuming different </a:t>
            </a:r>
            <a:r>
              <a:rPr lang="en-US" b="1" i="1"/>
              <a:t>random intercepts </a:t>
            </a:r>
            <a:r>
              <a:rPr lang="en-US"/>
              <a:t>for each subject.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Each subject is assigned a different intercept value, and the mixed model estimates these intercepts.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Mixed model adds one or more </a:t>
            </a:r>
            <a:r>
              <a:rPr lang="en-US" b="1"/>
              <a:t>random effects </a:t>
            </a:r>
            <a:r>
              <a:rPr lang="en-US"/>
              <a:t>to the fixed effects model.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These random effects give structure to the error term “ε”.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the model, each “subject” becomes a random effect, and this characterizes idiosyncratic variation that is due to individual differences.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Mixed effects model</a:t>
            </a:r>
            <a:endParaRPr/>
          </a:p>
        </p:txBody>
      </p:sp>
      <p:sp>
        <p:nvSpPr>
          <p:cNvPr id="334" name="Google Shape;334;p32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	pitch ~ politeness + sex + (1|subject) + ε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“(1|subject)” means a different intercept for each subject”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“1” stands for the intercept.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Formula tells the model to expect multiple responses per subject, and these responses will depend on each subject’s baseline level.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This resolves the non-independence that stems from having multiple responses by the same subject.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Error term “ε” captures remaining “random” differences between different utterances from the same subject.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 multiple dependencies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Systematic per-item variation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Some utterances (items) may have a higher pitch not explained by politeness and subject, but due to another factor that affects the voice pitch of all subjects (e.g., embarrassment)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Not accounting for this, violates the independence assumption</a:t>
            </a:r>
            <a:endParaRPr/>
          </a:p>
        </p:txBody>
      </p:sp>
      <p:pic>
        <p:nvPicPr>
          <p:cNvPr id="341" name="Google Shape;34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038" y="3333034"/>
            <a:ext cx="5221266" cy="3175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mixed effects model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	pitch ~ politeness + sex + (1|subject) + (1|item) + ε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model knows there are multiple responses per subject and per item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1|subject : Different intercepts for different subjects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1|item: Different intercepts for different items.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now “resolved” these non-independencies and accounted for per-subject and per-item variation in overall pitch levels.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Illustration on “Politeness” data </a:t>
            </a:r>
            <a:endParaRPr/>
          </a:p>
        </p:txBody>
      </p:sp>
      <p:pic>
        <p:nvPicPr>
          <p:cNvPr id="353" name="Google Shape;353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28515" y="1327349"/>
            <a:ext cx="6790222" cy="438963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2500744" y="878612"/>
            <a:ext cx="62426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pitch ~ attitude + sex + (1|subject) + (1|item) + ε</a:t>
            </a:r>
            <a:endParaRPr/>
          </a:p>
        </p:txBody>
      </p:sp>
      <p:sp>
        <p:nvSpPr>
          <p:cNvPr id="355" name="Google Shape;355;p35"/>
          <p:cNvSpPr txBox="1"/>
          <p:nvPr/>
        </p:nvSpPr>
        <p:spPr>
          <a:xfrm>
            <a:off x="1896444" y="5852160"/>
            <a:ext cx="30426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Informal speech by females</a:t>
            </a:r>
            <a:endParaRPr/>
          </a:p>
        </p:txBody>
      </p:sp>
      <p:cxnSp>
        <p:nvCxnSpPr>
          <p:cNvPr id="356" name="Google Shape;356;p35"/>
          <p:cNvCxnSpPr>
            <a:stCxn id="355" idx="0"/>
          </p:cNvCxnSpPr>
          <p:nvPr/>
        </p:nvCxnSpPr>
        <p:spPr>
          <a:xfrm rot="10800000" flipH="1">
            <a:off x="3417790" y="5605560"/>
            <a:ext cx="565800" cy="2466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7" name="Google Shape;357;p35"/>
          <p:cNvSpPr txBox="1"/>
          <p:nvPr/>
        </p:nvSpPr>
        <p:spPr>
          <a:xfrm>
            <a:off x="7451240" y="5785389"/>
            <a:ext cx="25527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Polite speech by males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effects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609601" y="3180522"/>
            <a:ext cx="10980929" cy="294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Gender explains much of the between-subject variability in pitch. Without explicitly modeling gender, the subject variance is much higher.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Residual - </a:t>
            </a:r>
            <a:r>
              <a:rPr lang="en-US"/>
              <a:t>ε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term – is the variability that is not due to “item” or “subject”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2500744" y="878612"/>
            <a:ext cx="72050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pitch ~ attitude + gender + (1|subject) + (1|scenario) + ε</a:t>
            </a:r>
            <a:endParaRPr/>
          </a:p>
        </p:txBody>
      </p:sp>
      <p:pic>
        <p:nvPicPr>
          <p:cNvPr id="365" name="Google Shape;36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894" y="1637969"/>
            <a:ext cx="4770181" cy="1371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Fixed effects</a:t>
            </a:r>
            <a:endParaRPr/>
          </a:p>
        </p:txBody>
      </p:sp>
      <p:sp>
        <p:nvSpPr>
          <p:cNvPr id="371" name="Google Shape;371;p37"/>
          <p:cNvSpPr txBox="1">
            <a:spLocks noGrp="1"/>
          </p:cNvSpPr>
          <p:nvPr>
            <p:ph type="body" idx="1"/>
          </p:nvPr>
        </p:nvSpPr>
        <p:spPr>
          <a:xfrm>
            <a:off x="609601" y="3156668"/>
            <a:ext cx="10980929" cy="2969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coefficient “attitudepol” is the slope for the categorical effect of politeness.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Minus 19.695 means going from “informal” to “polite” utterances decreases the pitch by -19.695 Hz.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🡪"/>
            </a:pPr>
            <a:r>
              <a:rPr lang="en-US"/>
              <a:t>Polite speech has lower pitch than informal speech</a:t>
            </a:r>
            <a:endParaRPr/>
          </a:p>
          <a:p>
            <a:pPr marL="51435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Coefficient of “genderM” is negative</a:t>
            </a:r>
            <a:endParaRPr/>
          </a:p>
          <a:p>
            <a:pPr marL="914400" lvl="1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Males have lower pitch than females</a:t>
            </a:r>
            <a:endParaRPr/>
          </a:p>
        </p:txBody>
      </p:sp>
      <p:sp>
        <p:nvSpPr>
          <p:cNvPr id="372" name="Google Shape;372;p37"/>
          <p:cNvSpPr/>
          <p:nvPr/>
        </p:nvSpPr>
        <p:spPr>
          <a:xfrm>
            <a:off x="2295096" y="846709"/>
            <a:ext cx="72050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pitch ~ attitude + gender + (1|subject) + (1|scenario) + ε</a:t>
            </a:r>
            <a:endParaRPr/>
          </a:p>
        </p:txBody>
      </p:sp>
      <p:pic>
        <p:nvPicPr>
          <p:cNvPr id="373" name="Google Shape;37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1788" y="1527670"/>
            <a:ext cx="5283234" cy="162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 significance of mixed effects models</a:t>
            </a:r>
            <a:endParaRPr/>
          </a:p>
        </p:txBody>
      </p:sp>
      <p:sp>
        <p:nvSpPr>
          <p:cNvPr id="379" name="Google Shape;379;p38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Variety of opinions about the best approach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Likelihood ratio test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Probability of observing the data you collected given the model you learned.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logic of the likelihood ratio test is to compare the likelihood of two models with each other.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i="1"/>
              <a:t>Null model</a:t>
            </a:r>
            <a:r>
              <a:rPr lang="en-US"/>
              <a:t>: The model </a:t>
            </a:r>
            <a:r>
              <a:rPr lang="en-US" i="1"/>
              <a:t>without </a:t>
            </a:r>
            <a:r>
              <a:rPr lang="en-US"/>
              <a:t>the factor that you’re interested in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	pitch ~  gender + (1|subject) + (1|scenario) + ε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i="1"/>
              <a:t>Full model</a:t>
            </a:r>
            <a:r>
              <a:rPr lang="en-US"/>
              <a:t>: </a:t>
            </a:r>
            <a:r>
              <a:rPr lang="en-US" i="1"/>
              <a:t>with </a:t>
            </a:r>
            <a:r>
              <a:rPr lang="en-US"/>
              <a:t>the factor that you’re interested in.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	pitch ~ attitude + gender + (1|subject) + (1|scenario) + ε</a:t>
            </a:r>
            <a:endParaRPr/>
          </a:p>
          <a:p>
            <a:pPr marL="514350" lvl="0" indent="-279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Likelihood ratio test</a:t>
            </a:r>
            <a:endParaRPr/>
          </a:p>
        </p:txBody>
      </p:sp>
      <p:sp>
        <p:nvSpPr>
          <p:cNvPr id="385" name="Google Shape;385;p39"/>
          <p:cNvSpPr txBox="1">
            <a:spLocks noGrp="1"/>
          </p:cNvSpPr>
          <p:nvPr>
            <p:ph type="body" idx="1"/>
          </p:nvPr>
        </p:nvSpPr>
        <p:spPr>
          <a:xfrm>
            <a:off x="609601" y="3272142"/>
            <a:ext cx="10980929" cy="285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perform the likelihood ratio test using a standard package (eg, anova)	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Report the effect in a paper as follows: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“… politeness affected pitch (χ2(1)=11.62, p=0.00065), lowering it by about 19.7 Hz ± 5.6 (standard errors) …”</a:t>
            </a:r>
            <a:endParaRPr/>
          </a:p>
        </p:txBody>
      </p:sp>
      <p:pic>
        <p:nvPicPr>
          <p:cNvPr id="386" name="Google Shape;38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040" y="1053825"/>
            <a:ext cx="7984379" cy="202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regression</a:t>
            </a:r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Parametric model: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b="1" i="1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 b="1" baseline="-25000">
                <a:latin typeface="Noto Sans Symbols"/>
                <a:ea typeface="Noto Sans Symbols"/>
                <a:cs typeface="Noto Sans Symbols"/>
                <a:sym typeface="Noto Sans Symbols"/>
              </a:rPr>
              <a:t>0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lang="en-US" b="1" i="1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 b="1" baseline="-25000">
                <a:latin typeface="Noto Sans Symbols"/>
                <a:ea typeface="Noto Sans Symbols"/>
                <a:cs typeface="Noto Sans Symbols"/>
                <a:sym typeface="Noto Sans Symbols"/>
              </a:rPr>
              <a:t>1</a:t>
            </a: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X</a:t>
            </a:r>
            <a:r>
              <a:rPr lang="en-US"/>
              <a:t>: observed features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y</a:t>
            </a:r>
            <a:r>
              <a:rPr lang="en-US"/>
              <a:t>: observed response (outcome)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Model parameters </a:t>
            </a:r>
            <a:r>
              <a:rPr lang="en-US" i="1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 baseline="-25000"/>
              <a:t>0</a:t>
            </a:r>
            <a:r>
              <a:rPr lang="en-US"/>
              <a:t> and </a:t>
            </a:r>
            <a:r>
              <a:rPr lang="en-US" i="1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 baseline="-25000">
                <a:latin typeface="Noto Sans Symbols"/>
                <a:ea typeface="Noto Sans Symbols"/>
                <a:cs typeface="Noto Sans Symbols"/>
                <a:sym typeface="Noto Sans Symbols"/>
              </a:rPr>
              <a:t>1</a:t>
            </a:r>
            <a:r>
              <a:rPr lang="en-US"/>
              <a:t> estimated from data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Prediction: 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Residual error: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Residual sum of squares (RSS) for </a:t>
            </a:r>
            <a:r>
              <a:rPr lang="en-US" i="1"/>
              <a:t>n</a:t>
            </a:r>
            <a:r>
              <a:rPr lang="en-US"/>
              <a:t> data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4163" y="2978883"/>
            <a:ext cx="222885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7081" y="4038720"/>
            <a:ext cx="18097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8005" y="3047331"/>
            <a:ext cx="4238211" cy="266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3025" y="5149302"/>
            <a:ext cx="40767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7972425" y="3387209"/>
            <a:ext cx="10538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observed</a:t>
            </a:r>
            <a:endParaRPr/>
          </a:p>
        </p:txBody>
      </p:sp>
      <p:cxnSp>
        <p:nvCxnSpPr>
          <p:cNvPr id="102" name="Google Shape;102;p4"/>
          <p:cNvCxnSpPr>
            <a:stCxn id="101" idx="3"/>
          </p:cNvCxnSpPr>
          <p:nvPr/>
        </p:nvCxnSpPr>
        <p:spPr>
          <a:xfrm rot="10800000" flipH="1">
            <a:off x="9026240" y="3500475"/>
            <a:ext cx="503400" cy="714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3" name="Google Shape;103;p4"/>
          <p:cNvSpPr txBox="1"/>
          <p:nvPr/>
        </p:nvSpPr>
        <p:spPr>
          <a:xfrm>
            <a:off x="8315325" y="4887396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modeled</a:t>
            </a:r>
            <a:endParaRPr/>
          </a:p>
        </p:txBody>
      </p:sp>
      <p:cxnSp>
        <p:nvCxnSpPr>
          <p:cNvPr id="104" name="Google Shape;104;p4"/>
          <p:cNvCxnSpPr/>
          <p:nvPr/>
        </p:nvCxnSpPr>
        <p:spPr>
          <a:xfrm rot="10800000">
            <a:off x="7735283" y="4702730"/>
            <a:ext cx="530036" cy="369332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" name="Google Shape;105;p4"/>
          <p:cNvSpPr txBox="1"/>
          <p:nvPr/>
        </p:nvSpPr>
        <p:spPr>
          <a:xfrm>
            <a:off x="8993949" y="5640512"/>
            <a:ext cx="2840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06" name="Google Shape;106;p4"/>
          <p:cNvSpPr txBox="1"/>
          <p:nvPr/>
        </p:nvSpPr>
        <p:spPr>
          <a:xfrm>
            <a:off x="6407911" y="3906202"/>
            <a:ext cx="2888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slopes vs random intercepts</a:t>
            </a:r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body" idx="1"/>
          </p:nvPr>
        </p:nvSpPr>
        <p:spPr>
          <a:xfrm>
            <a:off x="609599" y="1243587"/>
            <a:ext cx="5807103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Different intercept for each subject and each item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Different baselines for each subject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But the same coefficients: Fixed effects of gender and attitude are the same for all subjects and items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Need a model with random slopes to allow subjects to have individualized responses to fixed effects</a:t>
            </a:r>
            <a:endParaRPr/>
          </a:p>
        </p:txBody>
      </p:sp>
      <p:pic>
        <p:nvPicPr>
          <p:cNvPr id="393" name="Google Shape;393;p4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24173" y="1243013"/>
            <a:ext cx="3931653" cy="48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/>
          <p:nvPr/>
        </p:nvSpPr>
        <p:spPr>
          <a:xfrm>
            <a:off x="2050021" y="771478"/>
            <a:ext cx="72050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pitch ~ attitude + gender + (1|subject) + (1|scenario) + ε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Mixed effects with random slopes</a:t>
            </a:r>
            <a:endParaRPr/>
          </a:p>
        </p:txBody>
      </p:sp>
      <p:sp>
        <p:nvSpPr>
          <p:cNvPr id="400" name="Google Shape;400;p41"/>
          <p:cNvSpPr txBox="1">
            <a:spLocks noGrp="1"/>
          </p:cNvSpPr>
          <p:nvPr>
            <p:ph type="body" idx="1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Coefficient for the effect of politeness (“attitudepol”) is different for each subject and item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despite individual variation, there is also consistency in how politeness affects voice: pitch tends to go down when speaking politely</a:t>
            </a:r>
            <a:endParaRPr/>
          </a:p>
        </p:txBody>
      </p:sp>
      <p:pic>
        <p:nvPicPr>
          <p:cNvPr id="401" name="Google Shape;401;p4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38522" y="1243013"/>
            <a:ext cx="3902955" cy="48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1"/>
          <p:cNvSpPr/>
          <p:nvPr/>
        </p:nvSpPr>
        <p:spPr>
          <a:xfrm>
            <a:off x="1111767" y="771478"/>
            <a:ext cx="950529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pitch ~ attitude + gender + (1+attitude|subject) + (1+attitude|scenario) + ε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42" descr="When adopting best practices isn't your best practi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9030" y="1089022"/>
            <a:ext cx="48482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Overfitting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Information leakage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Finding the optimal model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Feature engineering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Feature transformation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E.g., when features have a large range, take log transform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Correlated features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Feature selection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Regularization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Pitfalls and best practices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Overfitting</a:t>
            </a:r>
            <a:endParaRPr/>
          </a:p>
        </p:txBody>
      </p:sp>
      <p:sp>
        <p:nvSpPr>
          <p:cNvPr id="420" name="Google Shape;420;p44"/>
          <p:cNvSpPr txBox="1">
            <a:spLocks noGrp="1"/>
          </p:cNvSpPr>
          <p:nvPr>
            <p:ph type="body" idx="1"/>
          </p:nvPr>
        </p:nvSpPr>
        <p:spPr>
          <a:xfrm>
            <a:off x="609602" y="1146051"/>
            <a:ext cx="6519862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Avoid overfitting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It may be tempting to create an “optimal” model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But, a complex model that performs well on training data, may not </a:t>
            </a:r>
            <a:r>
              <a:rPr lang="en-US" b="1"/>
              <a:t>generalize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It may have learned to specialize to existing data 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reduce parameters (simplify the model)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Signs of overfitting: very high R2 on training data </a:t>
            </a:r>
            <a:endParaRPr/>
          </a:p>
          <a:p>
            <a:pPr marL="114300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cxnSp>
        <p:nvCxnSpPr>
          <p:cNvPr id="421" name="Google Shape;421;p44"/>
          <p:cNvCxnSpPr/>
          <p:nvPr/>
        </p:nvCxnSpPr>
        <p:spPr>
          <a:xfrm>
            <a:off x="8074437" y="3552062"/>
            <a:ext cx="3434400" cy="3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22" name="Google Shape;422;p44"/>
          <p:cNvCxnSpPr/>
          <p:nvPr/>
        </p:nvCxnSpPr>
        <p:spPr>
          <a:xfrm rot="10800000" flipH="1">
            <a:off x="8074437" y="1684262"/>
            <a:ext cx="37200" cy="186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23" name="Google Shape;423;p44"/>
          <p:cNvSpPr txBox="1"/>
          <p:nvPr/>
        </p:nvSpPr>
        <p:spPr>
          <a:xfrm>
            <a:off x="8625437" y="3552062"/>
            <a:ext cx="17580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4"/>
          <p:cNvSpPr txBox="1"/>
          <p:nvPr/>
        </p:nvSpPr>
        <p:spPr>
          <a:xfrm rot="-5400000">
            <a:off x="7057912" y="1378098"/>
            <a:ext cx="17580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4"/>
          <p:cNvSpPr/>
          <p:nvPr/>
        </p:nvSpPr>
        <p:spPr>
          <a:xfrm>
            <a:off x="8635587" y="2811462"/>
            <a:ext cx="111000" cy="1110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4"/>
          <p:cNvSpPr/>
          <p:nvPr/>
        </p:nvSpPr>
        <p:spPr>
          <a:xfrm>
            <a:off x="9168987" y="3040062"/>
            <a:ext cx="111000" cy="1110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4"/>
          <p:cNvSpPr/>
          <p:nvPr/>
        </p:nvSpPr>
        <p:spPr>
          <a:xfrm>
            <a:off x="9626187" y="2201862"/>
            <a:ext cx="111000" cy="1110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4"/>
          <p:cNvSpPr/>
          <p:nvPr/>
        </p:nvSpPr>
        <p:spPr>
          <a:xfrm>
            <a:off x="10007187" y="2659062"/>
            <a:ext cx="111000" cy="1110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4"/>
          <p:cNvSpPr/>
          <p:nvPr/>
        </p:nvSpPr>
        <p:spPr>
          <a:xfrm>
            <a:off x="10235787" y="2201862"/>
            <a:ext cx="111000" cy="1110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4"/>
          <p:cNvSpPr/>
          <p:nvPr/>
        </p:nvSpPr>
        <p:spPr>
          <a:xfrm>
            <a:off x="9245187" y="2659062"/>
            <a:ext cx="111000" cy="1110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4"/>
          <p:cNvSpPr/>
          <p:nvPr/>
        </p:nvSpPr>
        <p:spPr>
          <a:xfrm>
            <a:off x="10769187" y="2201862"/>
            <a:ext cx="111000" cy="1110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4"/>
          <p:cNvSpPr/>
          <p:nvPr/>
        </p:nvSpPr>
        <p:spPr>
          <a:xfrm>
            <a:off x="8481662" y="1860159"/>
            <a:ext cx="2683575" cy="1436525"/>
          </a:xfrm>
          <a:custGeom>
            <a:avLst/>
            <a:gdLst/>
            <a:ahLst/>
            <a:cxnLst/>
            <a:rect l="l" t="t" r="r" b="b"/>
            <a:pathLst>
              <a:path w="107343" h="57461" extrusionOk="0">
                <a:moveTo>
                  <a:pt x="0" y="57461"/>
                </a:moveTo>
                <a:cubicBezTo>
                  <a:pt x="1367" y="54479"/>
                  <a:pt x="2858" y="40440"/>
                  <a:pt x="8200" y="39570"/>
                </a:cubicBezTo>
                <a:cubicBezTo>
                  <a:pt x="13542" y="38700"/>
                  <a:pt x="25594" y="56219"/>
                  <a:pt x="32054" y="52243"/>
                </a:cubicBezTo>
                <a:cubicBezTo>
                  <a:pt x="38515" y="48268"/>
                  <a:pt x="41124" y="18699"/>
                  <a:pt x="46963" y="15717"/>
                </a:cubicBezTo>
                <a:cubicBezTo>
                  <a:pt x="52802" y="12735"/>
                  <a:pt x="61747" y="36961"/>
                  <a:pt x="67089" y="34352"/>
                </a:cubicBezTo>
                <a:cubicBezTo>
                  <a:pt x="72431" y="31743"/>
                  <a:pt x="72307" y="-435"/>
                  <a:pt x="79016" y="62"/>
                </a:cubicBezTo>
                <a:cubicBezTo>
                  <a:pt x="85725" y="559"/>
                  <a:pt x="102622" y="31122"/>
                  <a:pt x="107343" y="37334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3" name="Google Shape;433;p44"/>
          <p:cNvCxnSpPr/>
          <p:nvPr/>
        </p:nvCxnSpPr>
        <p:spPr>
          <a:xfrm rot="10800000" flipH="1">
            <a:off x="8276662" y="1843187"/>
            <a:ext cx="2981700" cy="14535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44"/>
          <p:cNvSpPr/>
          <p:nvPr/>
        </p:nvSpPr>
        <p:spPr>
          <a:xfrm>
            <a:off x="10947308" y="1685173"/>
            <a:ext cx="111000" cy="111000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4"/>
          <p:cNvSpPr txBox="1"/>
          <p:nvPr/>
        </p:nvSpPr>
        <p:spPr>
          <a:xfrm>
            <a:off x="10624704" y="1265682"/>
            <a:ext cx="1081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data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most complex model (using most predictors/features) will have the lowest </a:t>
            </a:r>
            <a:r>
              <a:rPr lang="en-US" b="1"/>
              <a:t>training error</a:t>
            </a:r>
            <a:r>
              <a:rPr lang="en-US"/>
              <a:t>: the smallest RSS and the largest R</a:t>
            </a:r>
            <a:r>
              <a:rPr lang="en-US" baseline="30000"/>
              <a:t>2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 compare different models, we can use other approaches: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AIC (Akaike information criterion)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BIC (Bayesian information criterion)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These adjust the training error for the model size, and can be used to select among a set of models with different numbers of variables.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Alternatively, choose a model with low </a:t>
            </a:r>
            <a:r>
              <a:rPr lang="en-US" b="1"/>
              <a:t>test error. </a:t>
            </a:r>
            <a:r>
              <a:rPr lang="en-US"/>
              <a:t>Remember that training error is usually a poor estimate of test error.</a:t>
            </a:r>
            <a:endParaRPr sz="240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Estimate test error on held-out data or using a cross-validation approach.</a:t>
            </a:r>
            <a:endParaRPr/>
          </a:p>
          <a:p>
            <a:pPr marL="114300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Choosing the Optimal Model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Information leakage</a:t>
            </a:r>
            <a:endParaRPr/>
          </a:p>
        </p:txBody>
      </p:sp>
      <p:sp>
        <p:nvSpPr>
          <p:cNvPr id="447" name="Google Shape;447;p46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Avoid information leakage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Never test on </a:t>
            </a:r>
            <a:r>
              <a:rPr lang="en-US" b="1"/>
              <a:t>the same</a:t>
            </a:r>
            <a:r>
              <a:rPr lang="en-US"/>
              <a:t> data used for training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5-fold cross validation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Train on a random 80% of data, test on 20%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Average results over 5 random splits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Leave one out (for small data)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Train on N-1 data points, test on 1 point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For hyperparameter tuning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Train on 3 folds, validate on 1 fold, test on 1 fold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48" name="Google Shape;448;p46"/>
          <p:cNvSpPr/>
          <p:nvPr/>
        </p:nvSpPr>
        <p:spPr>
          <a:xfrm>
            <a:off x="7954169" y="2575719"/>
            <a:ext cx="4000500" cy="8889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6"/>
          <p:cNvSpPr/>
          <p:nvPr/>
        </p:nvSpPr>
        <p:spPr>
          <a:xfrm>
            <a:off x="11056469" y="2575719"/>
            <a:ext cx="898200" cy="8889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6"/>
          <p:cNvSpPr/>
          <p:nvPr/>
        </p:nvSpPr>
        <p:spPr>
          <a:xfrm>
            <a:off x="7954169" y="4306094"/>
            <a:ext cx="4000500" cy="88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6"/>
          <p:cNvSpPr/>
          <p:nvPr/>
        </p:nvSpPr>
        <p:spPr>
          <a:xfrm>
            <a:off x="11056469" y="4306094"/>
            <a:ext cx="898200" cy="8889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6"/>
          <p:cNvSpPr/>
          <p:nvPr/>
        </p:nvSpPr>
        <p:spPr>
          <a:xfrm>
            <a:off x="10158269" y="4306094"/>
            <a:ext cx="898200" cy="8889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Tune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6"/>
          <p:cNvSpPr/>
          <p:nvPr/>
        </p:nvSpPr>
        <p:spPr>
          <a:xfrm>
            <a:off x="7977979" y="1099340"/>
            <a:ext cx="4000500" cy="8889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transformation</a:t>
            </a:r>
            <a:endParaRPr/>
          </a:p>
        </p:txBody>
      </p:sp>
      <p:sp>
        <p:nvSpPr>
          <p:cNvPr id="459" name="Google Shape;459;p47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Transform features to make more interpretable model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Create a model of male faculty salary at UCI. Use the model to predict female faculty salary.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 y=Salary as a function of X: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Year of birth (YoB)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Year of hire (YoH)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Year of degree (YoD) 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Salary = 3,420,751 – 293*YoB – 808*YoD – 593*YoH</a:t>
            </a:r>
            <a:endParaRPr/>
          </a:p>
        </p:txBody>
      </p:sp>
      <p:pic>
        <p:nvPicPr>
          <p:cNvPr id="460" name="Google Shape;460;p47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932" y="2740133"/>
            <a:ext cx="4833973" cy="2143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transformation </a:t>
            </a:r>
            <a:endParaRPr/>
          </a:p>
        </p:txBody>
      </p:sp>
      <p:sp>
        <p:nvSpPr>
          <p:cNvPr id="466" name="Google Shape;466;p48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Salary = 3,420,751 – 293*YoB – 808*YoD – 593*YoH</a:t>
            </a:r>
            <a:endParaRPr b="1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Instead, model Salary as a function of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Years since birth (Age)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Years since degree (YsD)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Years since hire (YsH)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</a:t>
            </a:r>
            <a:r>
              <a:rPr lang="en-US" b="1"/>
              <a:t>Salary = 48,623 + 293*Age + 808*YsD + 593*YsH</a:t>
            </a:r>
            <a:endParaRPr b="1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>
            <a:spLocks noGrp="1"/>
          </p:cNvSpPr>
          <p:nvPr>
            <p:ph type="body" idx="1"/>
          </p:nvPr>
        </p:nvSpPr>
        <p:spPr>
          <a:xfrm>
            <a:off x="742949" y="1676400"/>
            <a:ext cx="1048702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When we have a large number of predictors/features in the model, there will generally be many that have little or no effect on the response.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Including such irrelevant variable leads to unnecessary complexity.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Leaving these variables in the model makes it harder to see the effect of the important variables.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model would be easier to interpret by removing the unimportant variables, e.g., setting their coefficients to zero.</a:t>
            </a:r>
            <a:endParaRPr/>
          </a:p>
        </p:txBody>
      </p:sp>
      <p:sp>
        <p:nvSpPr>
          <p:cNvPr id="472" name="Google Shape;472;p4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Interpretability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Mathematical intuition: OLS</a:t>
            </a: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RSS: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Choose parameters that minimize RSS. </a:t>
            </a:r>
            <a:r>
              <a:rPr lang="en-US" i="1"/>
              <a:t>Ordinary least squares </a:t>
            </a:r>
            <a:r>
              <a:rPr lang="en-US"/>
              <a:t>coefficient estimates 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are sample means 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937" y="1088231"/>
            <a:ext cx="40767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4024" y="4102894"/>
            <a:ext cx="455295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7856" y="1704056"/>
            <a:ext cx="75819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4669631"/>
            <a:ext cx="24574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>
            <a:spLocks noGrp="1"/>
          </p:cNvSpPr>
          <p:nvPr>
            <p:ph type="body" idx="1"/>
          </p:nvPr>
        </p:nvSpPr>
        <p:spPr>
          <a:xfrm>
            <a:off x="728663" y="1524000"/>
            <a:ext cx="5214937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Carefully selected features can improve model accuracy, but adding too many can lead to overfitting.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Overfitted models describe random error or noise instead of any underlying relationship.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They generally have poor predictive performance on test data.</a:t>
            </a:r>
            <a:endParaRPr/>
          </a:p>
        </p:txBody>
      </p:sp>
      <p:sp>
        <p:nvSpPr>
          <p:cNvPr id="478" name="Google Shape;478;p5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Selection</a:t>
            </a:r>
            <a:endParaRPr/>
          </a:p>
        </p:txBody>
      </p:sp>
      <p:pic>
        <p:nvPicPr>
          <p:cNvPr id="479" name="Google Shape;47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402" y="1400175"/>
            <a:ext cx="4673872" cy="294249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0"/>
          <p:cNvSpPr txBox="1"/>
          <p:nvPr/>
        </p:nvSpPr>
        <p:spPr>
          <a:xfrm>
            <a:off x="828675" y="4618892"/>
            <a:ext cx="9818105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oto Sans Symbols"/>
              <a:buChar char="▪"/>
            </a:pPr>
            <a:r>
              <a:rPr lang="en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 instance, we can use a 15-degree polynomial function to fit the following data so that the fitted curve goes nicely through the data points.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Noto Sans Symbols"/>
              <a:buChar char="▪"/>
            </a:pPr>
            <a:r>
              <a:rPr lang="en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However, a brand new dataset collected from the same population may not fit this particular curve well at all.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>
            <a:spLocks noGrp="1"/>
          </p:cNvSpPr>
          <p:nvPr>
            <p:ph type="body" idx="1"/>
          </p:nvPr>
        </p:nvSpPr>
        <p:spPr>
          <a:xfrm>
            <a:off x="678655" y="1188244"/>
            <a:ext cx="10394157" cy="4926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/>
              <a:t>Subset Selection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Identify a subset of features most related to the outcome; fit a model using OLS on the reduced set.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Methods: forward feature selection, MRMR, …</a:t>
            </a:r>
            <a:endParaRPr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/>
              <a:t>Shrinkage (Regularization)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Involves shrinking the estimated coefficients toward zero relative to the OLS estimates; has the effect of reducing variance and performs variable selection.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Methods: ridge regression, lasso</a:t>
            </a:r>
            <a:endParaRPr/>
          </a:p>
          <a:p>
            <a:pPr marL="342900" lvl="0" indent="-2667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/>
              <a:t>Dimension Reduction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Involves projecting the </a:t>
            </a:r>
            <a:r>
              <a:rPr lang="en-US" sz="2000" i="1"/>
              <a:t>p</a:t>
            </a:r>
            <a:r>
              <a:rPr lang="en-US" sz="2000"/>
              <a:t> predictors into a </a:t>
            </a:r>
            <a:r>
              <a:rPr lang="en-US" sz="2000" i="1"/>
              <a:t>M</a:t>
            </a:r>
            <a:r>
              <a:rPr lang="en-US" sz="2000"/>
              <a:t>-dimensional subspace, where </a:t>
            </a:r>
            <a:r>
              <a:rPr lang="en-US" sz="2000" i="1"/>
              <a:t>M </a:t>
            </a:r>
            <a:r>
              <a:rPr lang="en-US" sz="2000"/>
              <a:t>&lt; </a:t>
            </a:r>
            <a:r>
              <a:rPr lang="en-US" sz="2000" i="1"/>
              <a:t>p, </a:t>
            </a:r>
            <a:r>
              <a:rPr lang="en-US" sz="2000"/>
              <a:t>and fit the linear regression model using the </a:t>
            </a:r>
            <a:r>
              <a:rPr lang="en-US" sz="2000" i="1"/>
              <a:t>M</a:t>
            </a:r>
            <a:r>
              <a:rPr lang="en-US" sz="2000"/>
              <a:t> projections as predictors.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Methods: principal components regression, partial least squares</a:t>
            </a:r>
            <a:endParaRPr/>
          </a:p>
        </p:txBody>
      </p:sp>
      <p:sp>
        <p:nvSpPr>
          <p:cNvPr id="486" name="Google Shape;486;p5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Selection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17568" y="198906"/>
            <a:ext cx="5936336" cy="59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2"/>
          <p:cNvSpPr txBox="1"/>
          <p:nvPr/>
        </p:nvSpPr>
        <p:spPr>
          <a:xfrm>
            <a:off x="607219" y="1221581"/>
            <a:ext cx="3950494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 plots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Outcome: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card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Features: 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years of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Income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 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Rating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</p:txBody>
      </p:sp>
      <p:sp>
        <p:nvSpPr>
          <p:cNvPr id="493" name="Google Shape;493;p5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Multi-collinearity </a:t>
            </a:r>
            <a:br>
              <a:rPr lang="en-US"/>
            </a:br>
            <a:r>
              <a:rPr lang="en-US"/>
              <a:t>(Credit Card Data)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selection &amp; Multi-collinearity</a:t>
            </a:r>
            <a:endParaRPr/>
          </a:p>
        </p:txBody>
      </p:sp>
      <p:sp>
        <p:nvSpPr>
          <p:cNvPr id="499" name="Google Shape;499;p53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Reduce the number of colinear features by eliminating un-informative features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Variance Inflation Factor </a:t>
            </a:r>
            <a:r>
              <a:rPr lang="en-US"/>
              <a:t>- quantifies the severity of multicollinearity and measures how much the variance of an estimated regression coefficient is increased because of collinearity.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Rule of thumb – calculate VIF for each feature and eliminate features with VIF&gt;5.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Minimum redundancy maximum relevance </a:t>
            </a:r>
            <a:r>
              <a:rPr lang="en-US"/>
              <a:t>(mRMR) – identified features that are highly correlated with the outcome (relevance), but uncorrelated with each other (redundancy)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model containing all the features/predictors will always have the smallest RSS and the largest R</a:t>
            </a:r>
            <a:r>
              <a:rPr lang="en-US" sz="2400" baseline="30000"/>
              <a:t>2</a:t>
            </a:r>
            <a:r>
              <a:rPr lang="en-US" sz="2400"/>
              <a:t>, since these quantities are related to the </a:t>
            </a:r>
            <a:r>
              <a:rPr lang="en-US" sz="2400" b="1"/>
              <a:t>training</a:t>
            </a:r>
            <a:r>
              <a:rPr lang="en-US" sz="2400"/>
              <a:t> </a:t>
            </a:r>
            <a:r>
              <a:rPr lang="en-US" sz="2400" b="1"/>
              <a:t>error</a:t>
            </a:r>
            <a:r>
              <a:rPr lang="en-US" sz="2400"/>
              <a:t>.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We wish to choose a model with low </a:t>
            </a:r>
            <a:r>
              <a:rPr lang="en-US" sz="2400" b="1"/>
              <a:t>test error</a:t>
            </a:r>
            <a:r>
              <a:rPr lang="en-US" sz="2400"/>
              <a:t>, not a model with low training error. Recall that training error is usually a poor estimate of test error.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Thus, RSS and R</a:t>
            </a:r>
            <a:r>
              <a:rPr lang="en-US" sz="2400" baseline="30000"/>
              <a:t>2</a:t>
            </a:r>
            <a:r>
              <a:rPr lang="en-US" sz="2400"/>
              <a:t> are not suitable for selecting the </a:t>
            </a:r>
            <a:r>
              <a:rPr lang="en-US" sz="2400" i="1"/>
              <a:t>best</a:t>
            </a:r>
            <a:r>
              <a:rPr lang="en-US" sz="2400"/>
              <a:t> model among a collection of models with different numbers of predictors.</a:t>
            </a:r>
            <a:endParaRPr/>
          </a:p>
        </p:txBody>
      </p:sp>
      <p:sp>
        <p:nvSpPr>
          <p:cNvPr id="505" name="Google Shape;505;p5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Choosing the Optimal Model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compare different models, we can use other approaches: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Adjusted R</a:t>
            </a:r>
            <a:r>
              <a:rPr lang="en-US" baseline="30000"/>
              <a:t>2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AIC (Akaike information criterion)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BIC (Bayesian information criterion)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Mallow’s C</a:t>
            </a:r>
            <a:r>
              <a:rPr lang="en-US" baseline="-25000"/>
              <a:t>p</a:t>
            </a:r>
            <a:r>
              <a:rPr lang="en-US"/>
              <a:t> (equivalent to AIC for linear regression)</a:t>
            </a:r>
            <a:endParaRPr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These techniques adjust the training error for the model complexity and can be used to select among a set of models with different numbers of variables.</a:t>
            </a:r>
            <a:endParaRPr/>
          </a:p>
          <a:p>
            <a:pPr marL="342900" lvl="0" indent="-2667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These methods add penalty to RSS for the number of predictors in the model.</a:t>
            </a:r>
            <a:endParaRPr/>
          </a:p>
        </p:txBody>
      </p:sp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Measures of Comparison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models</a:t>
            </a:r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8171814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Outcome as a weighted sum of features: flexible, computable and interpretable models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Linearity (check residuals) 🡪 transform features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Homoscedasticity (check residuals) 🡪 consider transforming data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Normality (check residuals): p-values may be invalid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Correlated features 🡪 dimensionality reduction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Independence of observations 🡪 mixed effects models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Outliers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Interpretable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518" name="Google Shape;51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8109" y="1257049"/>
            <a:ext cx="2294411" cy="175022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6"/>
          <p:cNvSpPr txBox="1"/>
          <p:nvPr/>
        </p:nvSpPr>
        <p:spPr>
          <a:xfrm>
            <a:off x="9243853" y="846163"/>
            <a:ext cx="19639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Errors (residuals)</a:t>
            </a:r>
            <a:endParaRPr/>
          </a:p>
        </p:txBody>
      </p:sp>
      <p:sp>
        <p:nvSpPr>
          <p:cNvPr id="520" name="Google Shape;520;p56"/>
          <p:cNvSpPr txBox="1"/>
          <p:nvPr/>
        </p:nvSpPr>
        <p:spPr>
          <a:xfrm>
            <a:off x="8791278" y="1633916"/>
            <a:ext cx="30970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Bodoni"/>
              <a:ea typeface="Bodoni"/>
              <a:cs typeface="Bodoni"/>
              <a:sym typeface="Bodon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rPr>
              <a:t>y</a:t>
            </a:r>
            <a:endParaRPr/>
          </a:p>
        </p:txBody>
      </p:sp>
      <p:sp>
        <p:nvSpPr>
          <p:cNvPr id="521" name="Google Shape;521;p56"/>
          <p:cNvSpPr txBox="1"/>
          <p:nvPr/>
        </p:nvSpPr>
        <p:spPr>
          <a:xfrm>
            <a:off x="10018108" y="2854992"/>
            <a:ext cx="59022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rPr>
              <a:t>x     </a:t>
            </a:r>
            <a:endParaRPr/>
          </a:p>
        </p:txBody>
      </p:sp>
      <p:pic>
        <p:nvPicPr>
          <p:cNvPr id="522" name="Google Shape;522;p56"/>
          <p:cNvPicPr preferRelativeResize="0"/>
          <p:nvPr/>
        </p:nvPicPr>
        <p:blipFill rotWithShape="1">
          <a:blip r:embed="rId4">
            <a:alphaModFix/>
          </a:blip>
          <a:srcRect l="5274" b="7287"/>
          <a:stretch/>
        </p:blipFill>
        <p:spPr>
          <a:xfrm>
            <a:off x="9008109" y="3593656"/>
            <a:ext cx="2680124" cy="167128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6"/>
          <p:cNvSpPr txBox="1"/>
          <p:nvPr/>
        </p:nvSpPr>
        <p:spPr>
          <a:xfrm>
            <a:off x="9475601" y="5264943"/>
            <a:ext cx="2086597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2330" t="-8330" r="-12827" b="-2833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24" name="Google Shape;524;p56"/>
          <p:cNvSpPr txBox="1"/>
          <p:nvPr/>
        </p:nvSpPr>
        <p:spPr>
          <a:xfrm>
            <a:off x="8546316" y="3972456"/>
            <a:ext cx="461793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Bodoni"/>
              <a:ea typeface="Bodoni"/>
              <a:cs typeface="Bodoni"/>
              <a:sym typeface="Bodon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rPr>
              <a:t>err</a:t>
            </a:r>
            <a:endParaRPr/>
          </a:p>
        </p:txBody>
      </p:sp>
      <p:sp>
        <p:nvSpPr>
          <p:cNvPr id="525" name="Google Shape;525;p56"/>
          <p:cNvSpPr txBox="1"/>
          <p:nvPr/>
        </p:nvSpPr>
        <p:spPr>
          <a:xfrm>
            <a:off x="9382642" y="3224324"/>
            <a:ext cx="1544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Residual plot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around Los Angeles</a:t>
            </a:r>
            <a:endParaRPr/>
          </a:p>
        </p:txBody>
      </p:sp>
      <p:pic>
        <p:nvPicPr>
          <p:cNvPr id="531" name="Google Shape;531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282" t="27917" r="21499" b="29253"/>
          <a:stretch/>
        </p:blipFill>
        <p:spPr>
          <a:xfrm>
            <a:off x="3387261" y="1218759"/>
            <a:ext cx="4998720" cy="526679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7"/>
          <p:cNvSpPr txBox="1"/>
          <p:nvPr/>
        </p:nvSpPr>
        <p:spPr>
          <a:xfrm>
            <a:off x="290235" y="6002740"/>
            <a:ext cx="38393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With David Garcia and Luciano Marin in ICWSM2016</a:t>
            </a:r>
            <a:endParaRPr/>
          </a:p>
        </p:txBody>
      </p:sp>
      <p:grpSp>
        <p:nvGrpSpPr>
          <p:cNvPr id="533" name="Google Shape;533;p57"/>
          <p:cNvGrpSpPr/>
          <p:nvPr/>
        </p:nvGrpSpPr>
        <p:grpSpPr>
          <a:xfrm>
            <a:off x="8725468" y="1200647"/>
            <a:ext cx="2986804" cy="1569660"/>
            <a:chOff x="8725468" y="1200647"/>
            <a:chExt cx="2986804" cy="1569660"/>
          </a:xfrm>
        </p:grpSpPr>
        <p:pic>
          <p:nvPicPr>
            <p:cNvPr id="534" name="Google Shape;534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25468" y="1505006"/>
              <a:ext cx="838200" cy="857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57"/>
            <p:cNvSpPr txBox="1"/>
            <p:nvPr/>
          </p:nvSpPr>
          <p:spPr>
            <a:xfrm>
              <a:off x="9563668" y="1200647"/>
              <a:ext cx="214860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Geocoded tweets from around Los Angeles County</a:t>
              </a:r>
              <a:endParaRPr/>
            </a:p>
          </p:txBody>
        </p:sp>
      </p:grpSp>
      <p:sp>
        <p:nvSpPr>
          <p:cNvPr id="536" name="Google Shape;536;p57"/>
          <p:cNvSpPr txBox="1"/>
          <p:nvPr/>
        </p:nvSpPr>
        <p:spPr>
          <a:xfrm>
            <a:off x="8996516" y="3716594"/>
            <a:ext cx="300867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valence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tweets: how much positive or negative sentiment they express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sentiment: education of neighborhood residents explains valence</a:t>
            </a:r>
            <a:endParaRPr/>
          </a:p>
        </p:txBody>
      </p:sp>
      <p:pic>
        <p:nvPicPr>
          <p:cNvPr id="542" name="Google Shape;542;p5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407380"/>
            <a:ext cx="6015484" cy="45116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58"/>
          <p:cNvGraphicFramePr/>
          <p:nvPr/>
        </p:nvGraphicFramePr>
        <p:xfrm>
          <a:off x="68735" y="241292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{0CA4C007-E132-475D-B6C3-0D11B6C83B9A}</a:tableStyleId>
              </a:tblPr>
              <a:tblGrid>
                <a:gridCol w="94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4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TRACT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households_meanIncome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%_bachelorPlus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totalHispanics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totalWhites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meanV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(valence)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1011.1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68938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19.4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1244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2319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5.864</a:t>
                      </a:r>
                      <a:endParaRPr/>
                    </a:p>
                  </a:txBody>
                  <a:tcPr marL="4775" marR="4775" marT="477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1011.22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120490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27.2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2175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5.963</a:t>
                      </a:r>
                      <a:endParaRPr/>
                    </a:p>
                  </a:txBody>
                  <a:tcPr marL="4775" marR="4775" marT="477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1012.1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54481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16.6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2434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2078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5.623</a:t>
                      </a:r>
                      <a:endParaRPr/>
                    </a:p>
                  </a:txBody>
                  <a:tcPr marL="4775" marR="4775" marT="477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1012.2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51880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19.8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509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1370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5.688</a:t>
                      </a:r>
                      <a:endParaRPr/>
                    </a:p>
                  </a:txBody>
                  <a:tcPr marL="4775" marR="4775" marT="477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/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model</a:t>
            </a:r>
            <a:endParaRPr/>
          </a:p>
        </p:txBody>
      </p:sp>
      <p:sp>
        <p:nvSpPr>
          <p:cNvPr id="549" name="Google Shape;549;p59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Valence ~ education + ε</a:t>
            </a:r>
            <a:endParaRPr/>
          </a:p>
        </p:txBody>
      </p:sp>
      <p:pic>
        <p:nvPicPr>
          <p:cNvPr id="550" name="Google Shape;55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51" y="1612501"/>
            <a:ext cx="4908605" cy="368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603112"/>
            <a:ext cx="5234609" cy="392595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9"/>
          <p:cNvSpPr/>
          <p:nvPr/>
        </p:nvSpPr>
        <p:spPr>
          <a:xfrm>
            <a:off x="296849" y="5347473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observations: 2110, Error degrees of freedom: 2108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 Mean Squared Error: 0.101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R-squared: 0.209,  Adjusted R-Squared 0.209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F-statistic vs. constant model: 557, p-value = 1.6e-109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Voice Pitch Example: Creating a model</a:t>
            </a:r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501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i="1"/>
              <a:t>RQ: How much does the voice pitch of males and females differ?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Collect data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Population of men and women saying the word “mama”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Measure pitch, Bigger Hz 🡪 higher pitch</a:t>
            </a:r>
            <a:endParaRPr/>
          </a:p>
        </p:txBody>
      </p:sp>
      <p:graphicFrame>
        <p:nvGraphicFramePr>
          <p:cNvPr id="123" name="Google Shape;123;p6"/>
          <p:cNvGraphicFramePr/>
          <p:nvPr/>
        </p:nvGraphicFramePr>
        <p:xfrm>
          <a:off x="3358003" y="329461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{0CA4C007-E132-475D-B6C3-0D11B6C83B9A}</a:tableStyleId>
              </a:tblPr>
              <a:tblGrid>
                <a:gridCol w="119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Subject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Sex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Voice.Pitch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233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Female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204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Female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242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130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112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142 Hz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0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Potential bias?</a:t>
            </a:r>
            <a:endParaRPr/>
          </a:p>
        </p:txBody>
      </p:sp>
      <p:pic>
        <p:nvPicPr>
          <p:cNvPr id="558" name="Google Shape;558;p60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751" y="1479160"/>
            <a:ext cx="5963479" cy="447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0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18770" y="1725432"/>
            <a:ext cx="5104316" cy="382823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0"/>
          <p:cNvSpPr/>
          <p:nvPr/>
        </p:nvSpPr>
        <p:spPr>
          <a:xfrm>
            <a:off x="3958459" y="996058"/>
            <a:ext cx="31292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Valence ~ education + ε</a:t>
            </a:r>
            <a:endParaRPr/>
          </a:p>
        </p:txBody>
      </p:sp>
      <p:sp>
        <p:nvSpPr>
          <p:cNvPr id="561" name="Google Shape;561;p60"/>
          <p:cNvSpPr txBox="1"/>
          <p:nvPr/>
        </p:nvSpPr>
        <p:spPr>
          <a:xfrm>
            <a:off x="7816645" y="1380551"/>
            <a:ext cx="17536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plots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1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regression model</a:t>
            </a:r>
            <a:endParaRPr/>
          </a:p>
        </p:txBody>
      </p:sp>
      <p:sp>
        <p:nvSpPr>
          <p:cNvPr id="567" name="Google Shape;567;p61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valence~ log(income) + education + log(Hispanics) + log(whites)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68" name="Google Shape;568;p61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64" y="2477793"/>
            <a:ext cx="3788840" cy="284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1" descr="A close up of a 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7051" y="2234797"/>
            <a:ext cx="4636203" cy="347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1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15560"/>
          <a:stretch/>
        </p:blipFill>
        <p:spPr>
          <a:xfrm>
            <a:off x="7918217" y="1905300"/>
            <a:ext cx="4128009" cy="366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Race blind model</a:t>
            </a:r>
            <a:endParaRPr/>
          </a:p>
        </p:txBody>
      </p:sp>
      <p:sp>
        <p:nvSpPr>
          <p:cNvPr id="576" name="Google Shape;576;p62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Protected variable – hispanics </a:t>
            </a:r>
            <a:endParaRPr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valence ~ log(income) + education + log(whites)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77" name="Google Shape;577;p62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82" y="2380878"/>
            <a:ext cx="4151407" cy="311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2" descr="A close up of a 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5782" y="2226364"/>
            <a:ext cx="4629036" cy="347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2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15598"/>
          <a:stretch/>
        </p:blipFill>
        <p:spPr>
          <a:xfrm>
            <a:off x="8062506" y="2240172"/>
            <a:ext cx="3906977" cy="347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3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Race aware model</a:t>
            </a:r>
            <a:endParaRPr/>
          </a:p>
        </p:txBody>
      </p:sp>
      <p:sp>
        <p:nvSpPr>
          <p:cNvPr id="585" name="Google Shape;585;p63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valence~ log(income) + education + log(Hispanics) + log(whites)</a:t>
            </a:r>
            <a:endParaRPr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Predicted ~ log(income) + education + log(whites)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86" name="Google Shape;586;p63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031" y="2552359"/>
            <a:ext cx="3890839" cy="291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3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7945" y="2430105"/>
            <a:ext cx="4216852" cy="316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3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51113"/>
            <a:ext cx="3788840" cy="284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4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Fair model</a:t>
            </a:r>
            <a:endParaRPr/>
          </a:p>
        </p:txBody>
      </p:sp>
      <p:pic>
        <p:nvPicPr>
          <p:cNvPr id="594" name="Google Shape;594;p64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573803"/>
            <a:ext cx="5486716" cy="411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542" y="1637830"/>
            <a:ext cx="5486716" cy="4115037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4"/>
          <p:cNvSpPr txBox="1"/>
          <p:nvPr/>
        </p:nvSpPr>
        <p:spPr>
          <a:xfrm>
            <a:off x="556590" y="1220373"/>
            <a:ext cx="112907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predictions that are independent of the protected variable (number Hispanics)</a:t>
            </a:r>
            <a:endParaRPr/>
          </a:p>
        </p:txBody>
      </p:sp>
      <p:sp>
        <p:nvSpPr>
          <p:cNvPr id="597" name="Google Shape;597;p64"/>
          <p:cNvSpPr txBox="1"/>
          <p:nvPr/>
        </p:nvSpPr>
        <p:spPr>
          <a:xfrm>
            <a:off x="609600" y="5784255"/>
            <a:ext cx="48317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[Method: He, Burghardt &amp; Lerman, under review]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Voice Pitch Example: Creating a model</a:t>
            </a:r>
            <a:endParaRPr/>
          </a:p>
        </p:txBody>
      </p:sp>
      <p:pic>
        <p:nvPicPr>
          <p:cNvPr id="129" name="Google Shape;129;p7" descr="Chart, scatter chart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97600" y="1665288"/>
            <a:ext cx="5384800" cy="403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Could the differences arise purely by chance?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Perhaps men and women have similar pitch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Experimenter just got unlucky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Regression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Typical values for the pitch of men/women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Confidence about how likely these values are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simple model</a:t>
            </a:r>
            <a:endParaRPr/>
          </a:p>
        </p:txBody>
      </p:sp>
      <p:sp>
        <p:nvSpPr>
          <p:cNvPr id="137" name="Google Shape;137;p8"/>
          <p:cNvSpPr txBox="1"/>
          <p:nvPr/>
        </p:nvSpPr>
        <p:spPr>
          <a:xfrm>
            <a:off x="4150581" y="2416909"/>
            <a:ext cx="237795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pitch ~ sex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6534736" y="3516464"/>
            <a:ext cx="3146054" cy="156966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 variable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Explanatory variable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Predictor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effect</a:t>
            </a:r>
            <a:endParaRPr/>
          </a:p>
        </p:txBody>
      </p:sp>
      <p:sp>
        <p:nvSpPr>
          <p:cNvPr id="139" name="Google Shape;139;p8"/>
          <p:cNvSpPr txBox="1"/>
          <p:nvPr/>
        </p:nvSpPr>
        <p:spPr>
          <a:xfrm>
            <a:off x="809798" y="3885795"/>
            <a:ext cx="2934458" cy="83099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Dependent variable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/>
          </a:p>
        </p:txBody>
      </p:sp>
      <p:cxnSp>
        <p:nvCxnSpPr>
          <p:cNvPr id="140" name="Google Shape;140;p8"/>
          <p:cNvCxnSpPr>
            <a:stCxn id="139" idx="0"/>
            <a:endCxn id="137" idx="1"/>
          </p:cNvCxnSpPr>
          <p:nvPr/>
        </p:nvCxnSpPr>
        <p:spPr>
          <a:xfrm rot="10800000" flipH="1">
            <a:off x="2277027" y="2770995"/>
            <a:ext cx="1873500" cy="11148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1" name="Google Shape;141;p8"/>
          <p:cNvCxnSpPr>
            <a:stCxn id="138" idx="0"/>
            <a:endCxn id="137" idx="3"/>
          </p:cNvCxnSpPr>
          <p:nvPr/>
        </p:nvCxnSpPr>
        <p:spPr>
          <a:xfrm rot="10800000">
            <a:off x="6528563" y="2770964"/>
            <a:ext cx="1579200" cy="7455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simple model</a:t>
            </a: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body" idx="1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Many other unmeasurable factors could affect pitch (culture, personality, age, nerves, …) – variations among individuals</a:t>
            </a:r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4150581" y="2416909"/>
            <a:ext cx="311854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pitch ~ sex + </a:t>
            </a:r>
            <a:r>
              <a:rPr lang="en-US" sz="4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endParaRPr/>
          </a:p>
        </p:txBody>
      </p:sp>
      <p:sp>
        <p:nvSpPr>
          <p:cNvPr id="149" name="Google Shape;149;p9"/>
          <p:cNvSpPr txBox="1"/>
          <p:nvPr/>
        </p:nvSpPr>
        <p:spPr>
          <a:xfrm>
            <a:off x="4961709" y="3786154"/>
            <a:ext cx="3146054" cy="193899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 variable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Explanatory variable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Predictor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effect</a:t>
            </a:r>
            <a:endParaRPr/>
          </a:p>
        </p:txBody>
      </p:sp>
      <p:sp>
        <p:nvSpPr>
          <p:cNvPr id="150" name="Google Shape;150;p9"/>
          <p:cNvSpPr txBox="1"/>
          <p:nvPr/>
        </p:nvSpPr>
        <p:spPr>
          <a:xfrm>
            <a:off x="809798" y="3885795"/>
            <a:ext cx="2934458" cy="120032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Dependent variable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endParaRPr/>
          </a:p>
        </p:txBody>
      </p:sp>
      <p:cxnSp>
        <p:nvCxnSpPr>
          <p:cNvPr id="151" name="Google Shape;151;p9"/>
          <p:cNvCxnSpPr>
            <a:stCxn id="150" idx="0"/>
            <a:endCxn id="148" idx="1"/>
          </p:cNvCxnSpPr>
          <p:nvPr/>
        </p:nvCxnSpPr>
        <p:spPr>
          <a:xfrm rot="10800000" flipH="1">
            <a:off x="2277027" y="2770995"/>
            <a:ext cx="1873500" cy="11148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" name="Google Shape;152;p9"/>
          <p:cNvCxnSpPr>
            <a:stCxn id="149" idx="0"/>
          </p:cNvCxnSpPr>
          <p:nvPr/>
        </p:nvCxnSpPr>
        <p:spPr>
          <a:xfrm rot="10800000">
            <a:off x="6096136" y="3071854"/>
            <a:ext cx="438600" cy="7143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" name="Google Shape;153;p9"/>
          <p:cNvSpPr txBox="1"/>
          <p:nvPr/>
        </p:nvSpPr>
        <p:spPr>
          <a:xfrm>
            <a:off x="8444476" y="3786154"/>
            <a:ext cx="2437014" cy="120032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term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factors</a:t>
            </a:r>
            <a:endParaRPr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9"/>
          <p:cNvCxnSpPr/>
          <p:nvPr/>
        </p:nvCxnSpPr>
        <p:spPr>
          <a:xfrm rot="10800000">
            <a:off x="7005099" y="3015802"/>
            <a:ext cx="2632943" cy="770352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ISI Overview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3477</Words>
  <Application>Microsoft Macintosh PowerPoint</Application>
  <PresentationFormat>Widescreen</PresentationFormat>
  <Paragraphs>560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Calibri</vt:lpstr>
      <vt:lpstr>Noto Sans Symbols</vt:lpstr>
      <vt:lpstr>Book Antiqua</vt:lpstr>
      <vt:lpstr>Arial</vt:lpstr>
      <vt:lpstr>Times New Roman</vt:lpstr>
      <vt:lpstr>Helvetica Neue</vt:lpstr>
      <vt:lpstr>Bodoni</vt:lpstr>
      <vt:lpstr>ISI Overview Theme</vt:lpstr>
      <vt:lpstr>DSCI-531: FAIRNESS IN ARTIFICIAL INTELLIGENCE   SUPERVISED LEARNING </vt:lpstr>
      <vt:lpstr>Supervised vs unsupervised learning</vt:lpstr>
      <vt:lpstr>Why regression?</vt:lpstr>
      <vt:lpstr>Linear regression</vt:lpstr>
      <vt:lpstr>Mathematical intuition: OLS</vt:lpstr>
      <vt:lpstr>Voice Pitch Example: Creating a model</vt:lpstr>
      <vt:lpstr>Voice Pitch Example: Creating a model</vt:lpstr>
      <vt:lpstr>A simple model</vt:lpstr>
      <vt:lpstr>A simple model</vt:lpstr>
      <vt:lpstr>Fitting model to the data</vt:lpstr>
      <vt:lpstr>Fitting model to the data</vt:lpstr>
      <vt:lpstr>Coefficient of determination – R2</vt:lpstr>
      <vt:lpstr>Fitting a model to data</vt:lpstr>
      <vt:lpstr>Significance – p-value</vt:lpstr>
      <vt:lpstr>Multiple regression model</vt:lpstr>
      <vt:lpstr>Linear multi-dimensional model</vt:lpstr>
      <vt:lpstr>ISSUES TO CONSIDER WHEN USING REGRESSION </vt:lpstr>
      <vt:lpstr>Assumptions of linear models</vt:lpstr>
      <vt:lpstr>Check the residuals!</vt:lpstr>
      <vt:lpstr>Assumptions of linear models: absence of collinearity</vt:lpstr>
      <vt:lpstr>Homoskedasticity</vt:lpstr>
      <vt:lpstr>Normality of residuals</vt:lpstr>
      <vt:lpstr>Outliers</vt:lpstr>
      <vt:lpstr>Types of outliers</vt:lpstr>
      <vt:lpstr>Types of outliers: influential points</vt:lpstr>
      <vt:lpstr>Independence assumption</vt:lpstr>
      <vt:lpstr>MIXED EFFECTS MODELS</vt:lpstr>
      <vt:lpstr>Independence assumption is often violated!</vt:lpstr>
      <vt:lpstr>Independence assumption is often violated</vt:lpstr>
      <vt:lpstr>Lots of individual variation</vt:lpstr>
      <vt:lpstr>Modeling individual differences with random effects</vt:lpstr>
      <vt:lpstr>Mixed effects model</vt:lpstr>
      <vt:lpstr>Modeling multiple dependencies</vt:lpstr>
      <vt:lpstr>Multiple mixed effects model</vt:lpstr>
      <vt:lpstr>Illustration on “Politeness” data </vt:lpstr>
      <vt:lpstr>Random effects</vt:lpstr>
      <vt:lpstr>Fixed effects</vt:lpstr>
      <vt:lpstr>Statistical significance of mixed effects models</vt:lpstr>
      <vt:lpstr>Likelihood ratio test</vt:lpstr>
      <vt:lpstr>Random slopes vs random intercepts</vt:lpstr>
      <vt:lpstr>Mixed effects with random slopes</vt:lpstr>
      <vt:lpstr>PowerPoint Presentation</vt:lpstr>
      <vt:lpstr>Pitfalls and best practices</vt:lpstr>
      <vt:lpstr>Overfitting</vt:lpstr>
      <vt:lpstr>Choosing the Optimal Model</vt:lpstr>
      <vt:lpstr>Information leakage</vt:lpstr>
      <vt:lpstr>Feature transformation</vt:lpstr>
      <vt:lpstr>Feature transformation </vt:lpstr>
      <vt:lpstr>Model Interpretability</vt:lpstr>
      <vt:lpstr>Feature Selection</vt:lpstr>
      <vt:lpstr>Feature Selection</vt:lpstr>
      <vt:lpstr>Multi-collinearity  (Credit Card Data)</vt:lpstr>
      <vt:lpstr>Feature selection &amp; Multi-collinearity</vt:lpstr>
      <vt:lpstr>Choosing the Optimal Model</vt:lpstr>
      <vt:lpstr>Other Measures of Comparison</vt:lpstr>
      <vt:lpstr>Linear models</vt:lpstr>
      <vt:lpstr>Sentiment around Los Angeles</vt:lpstr>
      <vt:lpstr>Model sentiment: education of neighborhood residents explains valence</vt:lpstr>
      <vt:lpstr>Simple model</vt:lpstr>
      <vt:lpstr>Potential bias?</vt:lpstr>
      <vt:lpstr>Full regression model</vt:lpstr>
      <vt:lpstr>Race blind model</vt:lpstr>
      <vt:lpstr>Race aware model</vt:lpstr>
      <vt:lpstr>Fair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DSCI-531: FAIRNESS IN ARTIFICIAL INTELLIGENCE   SUPERVISED LEARNING </dc:title>
  <dc:creator>Kristina Lerman</dc:creator>
  <cp:lastModifiedBy>Keith Burghardt</cp:lastModifiedBy>
  <cp:revision>2</cp:revision>
  <dcterms:created xsi:type="dcterms:W3CDTF">2019-05-22T17:16:50Z</dcterms:created>
  <dcterms:modified xsi:type="dcterms:W3CDTF">2024-01-22T20:58:15Z</dcterms:modified>
</cp:coreProperties>
</file>